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353" r:id="rId3"/>
    <p:sldId id="354" r:id="rId4"/>
    <p:sldId id="493" r:id="rId5"/>
    <p:sldId id="528" r:id="rId6"/>
    <p:sldId id="529" r:id="rId7"/>
    <p:sldId id="530" r:id="rId8"/>
    <p:sldId id="531" r:id="rId9"/>
    <p:sldId id="532" r:id="rId10"/>
    <p:sldId id="534" r:id="rId11"/>
    <p:sldId id="533" r:id="rId12"/>
    <p:sldId id="535" r:id="rId13"/>
    <p:sldId id="536" r:id="rId14"/>
    <p:sldId id="537" r:id="rId15"/>
    <p:sldId id="538" r:id="rId16"/>
    <p:sldId id="53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2D2D2"/>
    <a:srgbClr val="888888"/>
    <a:srgbClr val="FFFDFF"/>
    <a:srgbClr val="FF951D"/>
    <a:srgbClr val="514870"/>
    <a:srgbClr val="D2D0D2"/>
    <a:srgbClr val="D5D3D5"/>
    <a:srgbClr val="FDF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070" autoAdjust="0"/>
  </p:normalViewPr>
  <p:slideViewPr>
    <p:cSldViewPr snapToGrid="0">
      <p:cViewPr varScale="1">
        <p:scale>
          <a:sx n="105" d="100"/>
          <a:sy n="105" d="100"/>
        </p:scale>
        <p:origin x="6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AA471C8-6455-4B98-96A3-24C6F633A4A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8052B9-48C8-4543-B91D-0E4A1799F113}">
      <dgm:prSet phldrT="[Text]" custT="1"/>
      <dgm:spPr/>
      <dgm:t>
        <a:bodyPr/>
        <a:lstStyle/>
        <a:p>
          <a:r>
            <a:rPr lang="en-US" sz="2800" dirty="0" smtClean="0">
              <a:latin typeface="Candara" panose="020E0502030303020204" pitchFamily="34" charset="0"/>
            </a:rPr>
            <a:t>Before Continuous Integration</a:t>
          </a:r>
          <a:endParaRPr lang="en-US" sz="2800" dirty="0">
            <a:latin typeface="Candara" panose="020E0502030303020204" pitchFamily="34" charset="0"/>
          </a:endParaRPr>
        </a:p>
      </dgm:t>
    </dgm:pt>
    <dgm:pt modelId="{BBFAC9F0-4B02-4E68-AC0E-E792C57D534A}" type="parTrans" cxnId="{1318EEE5-7648-438A-A39F-9E2835E44466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361A42D2-23AE-4C3F-8A0D-7AED686F3568}" type="sibTrans" cxnId="{1318EEE5-7648-438A-A39F-9E2835E44466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1D02AAA2-AD0C-473E-83A5-A5D73A791D8D}">
      <dgm:prSet phldrT="[Text]" custT="1"/>
      <dgm:spPr/>
      <dgm:t>
        <a:bodyPr/>
        <a:lstStyle/>
        <a:p>
          <a:pPr>
            <a:lnSpc>
              <a:spcPct val="250000"/>
            </a:lnSpc>
          </a:pPr>
          <a:r>
            <a:rPr lang="en-US" sz="2000" dirty="0" smtClean="0">
              <a:latin typeface="Candara" panose="020E0502030303020204" pitchFamily="34" charset="0"/>
            </a:rPr>
            <a:t>The entire source code was built and then tested</a:t>
          </a:r>
          <a:endParaRPr lang="en-US" sz="2000" dirty="0">
            <a:latin typeface="Candara" panose="020E0502030303020204" pitchFamily="34" charset="0"/>
          </a:endParaRPr>
        </a:p>
      </dgm:t>
    </dgm:pt>
    <dgm:pt modelId="{EA52A801-6DBD-43B4-99B3-5BB8E557F8E8}" type="sibTrans" cxnId="{F437BE72-438A-41C9-AC73-F28B11AA7485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99E8AB8A-7FBB-403D-ADE0-66A60F9D21F3}" type="parTrans" cxnId="{F437BE72-438A-41C9-AC73-F28B11AA7485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8A394BF2-0420-4790-98B4-5D0E3465A46C}">
      <dgm:prSet phldrT="[Text]" custT="1"/>
      <dgm:spPr/>
      <dgm:t>
        <a:bodyPr/>
        <a:lstStyle/>
        <a:p>
          <a:pPr>
            <a:lnSpc>
              <a:spcPct val="250000"/>
            </a:lnSpc>
          </a:pPr>
          <a:r>
            <a:rPr lang="en-US" sz="2000" dirty="0" smtClean="0">
              <a:latin typeface="Candara" panose="020E0502030303020204" pitchFamily="34" charset="0"/>
            </a:rPr>
            <a:t>Developers have to wait for test results</a:t>
          </a:r>
          <a:endParaRPr lang="en-US" sz="2000" dirty="0">
            <a:latin typeface="Candara" panose="020E0502030303020204" pitchFamily="34" charset="0"/>
          </a:endParaRPr>
        </a:p>
      </dgm:t>
    </dgm:pt>
    <dgm:pt modelId="{3C747943-836A-4A42-8D73-339FB26B0E74}" type="parTrans" cxnId="{06778F4C-67B6-493C-89E3-3C019A24E2F2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017733D8-C7E7-4004-B44C-F9EB08623E81}" type="sibTrans" cxnId="{06778F4C-67B6-493C-89E3-3C019A24E2F2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CA8B58D1-8070-454F-AEA8-9C1B904F9BC3}">
      <dgm:prSet phldrT="[Text]" custT="1"/>
      <dgm:spPr/>
      <dgm:t>
        <a:bodyPr/>
        <a:lstStyle/>
        <a:p>
          <a:pPr>
            <a:lnSpc>
              <a:spcPct val="250000"/>
            </a:lnSpc>
          </a:pPr>
          <a:r>
            <a:rPr lang="en-US" sz="2000" dirty="0" smtClean="0">
              <a:latin typeface="Candara" panose="020E0502030303020204" pitchFamily="34" charset="0"/>
            </a:rPr>
            <a:t>No Feedback</a:t>
          </a:r>
          <a:endParaRPr lang="en-US" sz="2000" dirty="0">
            <a:latin typeface="Candara" panose="020E0502030303020204" pitchFamily="34" charset="0"/>
          </a:endParaRPr>
        </a:p>
      </dgm:t>
    </dgm:pt>
    <dgm:pt modelId="{1147AA9D-F344-4143-8006-3A0E0A2ABD0C}" type="parTrans" cxnId="{33BB0945-3AFC-4D17-BA14-59AE8950AD6B}">
      <dgm:prSet/>
      <dgm:spPr/>
      <dgm:t>
        <a:bodyPr/>
        <a:lstStyle/>
        <a:p>
          <a:endParaRPr lang="en-US"/>
        </a:p>
      </dgm:t>
    </dgm:pt>
    <dgm:pt modelId="{774BD533-0311-4E11-B835-D51FF23BA5A8}" type="sibTrans" cxnId="{33BB0945-3AFC-4D17-BA14-59AE8950AD6B}">
      <dgm:prSet/>
      <dgm:spPr/>
      <dgm:t>
        <a:bodyPr/>
        <a:lstStyle/>
        <a:p>
          <a:endParaRPr lang="en-US"/>
        </a:p>
      </dgm:t>
    </dgm:pt>
    <dgm:pt modelId="{67809678-BE4A-4D83-BE9E-E4139EB60D27}" type="pres">
      <dgm:prSet presAssocID="{0AA471C8-6455-4B98-96A3-24C6F633A4A0}" presName="linear" presStyleCnt="0">
        <dgm:presLayoutVars>
          <dgm:animLvl val="lvl"/>
          <dgm:resizeHandles val="exact"/>
        </dgm:presLayoutVars>
      </dgm:prSet>
      <dgm:spPr/>
    </dgm:pt>
    <dgm:pt modelId="{2F4F13C3-A4FC-4D10-B7C2-65B024D0CF1C}" type="pres">
      <dgm:prSet presAssocID="{F18052B9-48C8-4543-B91D-0E4A1799F113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78A56E-55CA-4780-A27D-83D0BDD912C4}" type="pres">
      <dgm:prSet presAssocID="{F18052B9-48C8-4543-B91D-0E4A1799F113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318EEE5-7648-438A-A39F-9E2835E44466}" srcId="{0AA471C8-6455-4B98-96A3-24C6F633A4A0}" destId="{F18052B9-48C8-4543-B91D-0E4A1799F113}" srcOrd="0" destOrd="0" parTransId="{BBFAC9F0-4B02-4E68-AC0E-E792C57D534A}" sibTransId="{361A42D2-23AE-4C3F-8A0D-7AED686F3568}"/>
    <dgm:cxn modelId="{D97685F6-BDB3-4E3F-9BCA-88CD631746FF}" type="presOf" srcId="{1D02AAA2-AD0C-473E-83A5-A5D73A791D8D}" destId="{6378A56E-55CA-4780-A27D-83D0BDD912C4}" srcOrd="0" destOrd="0" presId="urn:microsoft.com/office/officeart/2005/8/layout/vList2"/>
    <dgm:cxn modelId="{E2B97F08-0678-4C7B-8C06-4F5B48F03223}" type="presOf" srcId="{8A394BF2-0420-4790-98B4-5D0E3465A46C}" destId="{6378A56E-55CA-4780-A27D-83D0BDD912C4}" srcOrd="0" destOrd="1" presId="urn:microsoft.com/office/officeart/2005/8/layout/vList2"/>
    <dgm:cxn modelId="{06778F4C-67B6-493C-89E3-3C019A24E2F2}" srcId="{F18052B9-48C8-4543-B91D-0E4A1799F113}" destId="{8A394BF2-0420-4790-98B4-5D0E3465A46C}" srcOrd="1" destOrd="0" parTransId="{3C747943-836A-4A42-8D73-339FB26B0E74}" sibTransId="{017733D8-C7E7-4004-B44C-F9EB08623E81}"/>
    <dgm:cxn modelId="{F437BE72-438A-41C9-AC73-F28B11AA7485}" srcId="{F18052B9-48C8-4543-B91D-0E4A1799F113}" destId="{1D02AAA2-AD0C-473E-83A5-A5D73A791D8D}" srcOrd="0" destOrd="0" parTransId="{99E8AB8A-7FBB-403D-ADE0-66A60F9D21F3}" sibTransId="{EA52A801-6DBD-43B4-99B3-5BB8E557F8E8}"/>
    <dgm:cxn modelId="{2870B5FF-39B0-4013-8DB2-1E04100FA751}" type="presOf" srcId="{F18052B9-48C8-4543-B91D-0E4A1799F113}" destId="{2F4F13C3-A4FC-4D10-B7C2-65B024D0CF1C}" srcOrd="0" destOrd="0" presId="urn:microsoft.com/office/officeart/2005/8/layout/vList2"/>
    <dgm:cxn modelId="{33BB0945-3AFC-4D17-BA14-59AE8950AD6B}" srcId="{F18052B9-48C8-4543-B91D-0E4A1799F113}" destId="{CA8B58D1-8070-454F-AEA8-9C1B904F9BC3}" srcOrd="2" destOrd="0" parTransId="{1147AA9D-F344-4143-8006-3A0E0A2ABD0C}" sibTransId="{774BD533-0311-4E11-B835-D51FF23BA5A8}"/>
    <dgm:cxn modelId="{01E58CEC-000A-46D6-955F-B2DDF7EFE209}" type="presOf" srcId="{0AA471C8-6455-4B98-96A3-24C6F633A4A0}" destId="{67809678-BE4A-4D83-BE9E-E4139EB60D27}" srcOrd="0" destOrd="0" presId="urn:microsoft.com/office/officeart/2005/8/layout/vList2"/>
    <dgm:cxn modelId="{263D3346-4F4D-4AAC-ACA4-647E5B9DD793}" type="presOf" srcId="{CA8B58D1-8070-454F-AEA8-9C1B904F9BC3}" destId="{6378A56E-55CA-4780-A27D-83D0BDD912C4}" srcOrd="0" destOrd="2" presId="urn:microsoft.com/office/officeart/2005/8/layout/vList2"/>
    <dgm:cxn modelId="{BD1D7DE8-BB83-4F2F-9C8C-0008F27C8F9D}" type="presParOf" srcId="{67809678-BE4A-4D83-BE9E-E4139EB60D27}" destId="{2F4F13C3-A4FC-4D10-B7C2-65B024D0CF1C}" srcOrd="0" destOrd="0" presId="urn:microsoft.com/office/officeart/2005/8/layout/vList2"/>
    <dgm:cxn modelId="{5882CDBF-4DE7-4174-98F2-D6827BDD4EB9}" type="presParOf" srcId="{67809678-BE4A-4D83-BE9E-E4139EB60D27}" destId="{6378A56E-55CA-4780-A27D-83D0BDD912C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AA471C8-6455-4B98-96A3-24C6F633A4A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8052B9-48C8-4543-B91D-0E4A1799F113}">
      <dgm:prSet phldrT="[Text]" custT="1"/>
      <dgm:spPr/>
      <dgm:t>
        <a:bodyPr/>
        <a:lstStyle/>
        <a:p>
          <a:r>
            <a:rPr lang="en-US" sz="2800" dirty="0" smtClean="0">
              <a:latin typeface="Candara" panose="020E0502030303020204" pitchFamily="34" charset="0"/>
            </a:rPr>
            <a:t>After Continuous Integration</a:t>
          </a:r>
          <a:endParaRPr lang="en-US" sz="2800" dirty="0">
            <a:latin typeface="Candara" panose="020E0502030303020204" pitchFamily="34" charset="0"/>
          </a:endParaRPr>
        </a:p>
      </dgm:t>
    </dgm:pt>
    <dgm:pt modelId="{BBFAC9F0-4B02-4E68-AC0E-E792C57D534A}" type="parTrans" cxnId="{1318EEE5-7648-438A-A39F-9E2835E44466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361A42D2-23AE-4C3F-8A0D-7AED686F3568}" type="sibTrans" cxnId="{1318EEE5-7648-438A-A39F-9E2835E44466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1D02AAA2-AD0C-473E-83A5-A5D73A791D8D}">
      <dgm:prSet phldrT="[Text]" custT="1"/>
      <dgm:spPr/>
      <dgm:t>
        <a:bodyPr/>
        <a:lstStyle/>
        <a:p>
          <a:pPr>
            <a:lnSpc>
              <a:spcPct val="250000"/>
            </a:lnSpc>
          </a:pPr>
          <a:r>
            <a:rPr lang="en-US" sz="2000" dirty="0" smtClean="0">
              <a:latin typeface="Candara" panose="020E0502030303020204" pitchFamily="34" charset="0"/>
            </a:rPr>
            <a:t>Every commit made in the source code is built and tested</a:t>
          </a:r>
          <a:endParaRPr lang="en-US" sz="2000" dirty="0">
            <a:latin typeface="Candara" panose="020E0502030303020204" pitchFamily="34" charset="0"/>
          </a:endParaRPr>
        </a:p>
      </dgm:t>
    </dgm:pt>
    <dgm:pt modelId="{EA52A801-6DBD-43B4-99B3-5BB8E557F8E8}" type="sibTrans" cxnId="{F437BE72-438A-41C9-AC73-F28B11AA7485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99E8AB8A-7FBB-403D-ADE0-66A60F9D21F3}" type="parTrans" cxnId="{F437BE72-438A-41C9-AC73-F28B11AA7485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8A394BF2-0420-4790-98B4-5D0E3465A46C}">
      <dgm:prSet phldrT="[Text]" custT="1"/>
      <dgm:spPr/>
      <dgm:t>
        <a:bodyPr/>
        <a:lstStyle/>
        <a:p>
          <a:pPr>
            <a:lnSpc>
              <a:spcPct val="250000"/>
            </a:lnSpc>
          </a:pPr>
          <a:r>
            <a:rPr lang="en-US" sz="2000" dirty="0" smtClean="0">
              <a:latin typeface="Candara" panose="020E0502030303020204" pitchFamily="34" charset="0"/>
            </a:rPr>
            <a:t>Developers know the commit tests results</a:t>
          </a:r>
          <a:endParaRPr lang="en-US" sz="2000" dirty="0">
            <a:latin typeface="Candara" panose="020E0502030303020204" pitchFamily="34" charset="0"/>
          </a:endParaRPr>
        </a:p>
      </dgm:t>
    </dgm:pt>
    <dgm:pt modelId="{3C747943-836A-4A42-8D73-339FB26B0E74}" type="parTrans" cxnId="{06778F4C-67B6-493C-89E3-3C019A24E2F2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017733D8-C7E7-4004-B44C-F9EB08623E81}" type="sibTrans" cxnId="{06778F4C-67B6-493C-89E3-3C019A24E2F2}">
      <dgm:prSet/>
      <dgm:spPr/>
      <dgm:t>
        <a:bodyPr/>
        <a:lstStyle/>
        <a:p>
          <a:endParaRPr lang="en-US" sz="800">
            <a:latin typeface="Candara" panose="020E0502030303020204" pitchFamily="34" charset="0"/>
          </a:endParaRPr>
        </a:p>
      </dgm:t>
    </dgm:pt>
    <dgm:pt modelId="{CA8B58D1-8070-454F-AEA8-9C1B904F9BC3}">
      <dgm:prSet phldrT="[Text]" custT="1"/>
      <dgm:spPr/>
      <dgm:t>
        <a:bodyPr/>
        <a:lstStyle/>
        <a:p>
          <a:pPr>
            <a:lnSpc>
              <a:spcPct val="250000"/>
            </a:lnSpc>
          </a:pPr>
          <a:r>
            <a:rPr lang="en-US" sz="2000" dirty="0" smtClean="0">
              <a:latin typeface="Candara" panose="020E0502030303020204" pitchFamily="34" charset="0"/>
            </a:rPr>
            <a:t>Feedback is present</a:t>
          </a:r>
          <a:endParaRPr lang="en-US" sz="2000" dirty="0">
            <a:latin typeface="Candara" panose="020E0502030303020204" pitchFamily="34" charset="0"/>
          </a:endParaRPr>
        </a:p>
      </dgm:t>
    </dgm:pt>
    <dgm:pt modelId="{1147AA9D-F344-4143-8006-3A0E0A2ABD0C}" type="parTrans" cxnId="{33BB0945-3AFC-4D17-BA14-59AE8950AD6B}">
      <dgm:prSet/>
      <dgm:spPr/>
      <dgm:t>
        <a:bodyPr/>
        <a:lstStyle/>
        <a:p>
          <a:endParaRPr lang="en-US"/>
        </a:p>
      </dgm:t>
    </dgm:pt>
    <dgm:pt modelId="{774BD533-0311-4E11-B835-D51FF23BA5A8}" type="sibTrans" cxnId="{33BB0945-3AFC-4D17-BA14-59AE8950AD6B}">
      <dgm:prSet/>
      <dgm:spPr/>
      <dgm:t>
        <a:bodyPr/>
        <a:lstStyle/>
        <a:p>
          <a:endParaRPr lang="en-US"/>
        </a:p>
      </dgm:t>
    </dgm:pt>
    <dgm:pt modelId="{67809678-BE4A-4D83-BE9E-E4139EB60D27}" type="pres">
      <dgm:prSet presAssocID="{0AA471C8-6455-4B98-96A3-24C6F633A4A0}" presName="linear" presStyleCnt="0">
        <dgm:presLayoutVars>
          <dgm:animLvl val="lvl"/>
          <dgm:resizeHandles val="exact"/>
        </dgm:presLayoutVars>
      </dgm:prSet>
      <dgm:spPr/>
    </dgm:pt>
    <dgm:pt modelId="{2F4F13C3-A4FC-4D10-B7C2-65B024D0CF1C}" type="pres">
      <dgm:prSet presAssocID="{F18052B9-48C8-4543-B91D-0E4A1799F113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78A56E-55CA-4780-A27D-83D0BDD912C4}" type="pres">
      <dgm:prSet presAssocID="{F18052B9-48C8-4543-B91D-0E4A1799F113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63D3346-4F4D-4AAC-ACA4-647E5B9DD793}" type="presOf" srcId="{CA8B58D1-8070-454F-AEA8-9C1B904F9BC3}" destId="{6378A56E-55CA-4780-A27D-83D0BDD912C4}" srcOrd="0" destOrd="2" presId="urn:microsoft.com/office/officeart/2005/8/layout/vList2"/>
    <dgm:cxn modelId="{1318EEE5-7648-438A-A39F-9E2835E44466}" srcId="{0AA471C8-6455-4B98-96A3-24C6F633A4A0}" destId="{F18052B9-48C8-4543-B91D-0E4A1799F113}" srcOrd="0" destOrd="0" parTransId="{BBFAC9F0-4B02-4E68-AC0E-E792C57D534A}" sibTransId="{361A42D2-23AE-4C3F-8A0D-7AED686F3568}"/>
    <dgm:cxn modelId="{01E58CEC-000A-46D6-955F-B2DDF7EFE209}" type="presOf" srcId="{0AA471C8-6455-4B98-96A3-24C6F633A4A0}" destId="{67809678-BE4A-4D83-BE9E-E4139EB60D27}" srcOrd="0" destOrd="0" presId="urn:microsoft.com/office/officeart/2005/8/layout/vList2"/>
    <dgm:cxn modelId="{06778F4C-67B6-493C-89E3-3C019A24E2F2}" srcId="{F18052B9-48C8-4543-B91D-0E4A1799F113}" destId="{8A394BF2-0420-4790-98B4-5D0E3465A46C}" srcOrd="1" destOrd="0" parTransId="{3C747943-836A-4A42-8D73-339FB26B0E74}" sibTransId="{017733D8-C7E7-4004-B44C-F9EB08623E81}"/>
    <dgm:cxn modelId="{F437BE72-438A-41C9-AC73-F28B11AA7485}" srcId="{F18052B9-48C8-4543-B91D-0E4A1799F113}" destId="{1D02AAA2-AD0C-473E-83A5-A5D73A791D8D}" srcOrd="0" destOrd="0" parTransId="{99E8AB8A-7FBB-403D-ADE0-66A60F9D21F3}" sibTransId="{EA52A801-6DBD-43B4-99B3-5BB8E557F8E8}"/>
    <dgm:cxn modelId="{2870B5FF-39B0-4013-8DB2-1E04100FA751}" type="presOf" srcId="{F18052B9-48C8-4543-B91D-0E4A1799F113}" destId="{2F4F13C3-A4FC-4D10-B7C2-65B024D0CF1C}" srcOrd="0" destOrd="0" presId="urn:microsoft.com/office/officeart/2005/8/layout/vList2"/>
    <dgm:cxn modelId="{33BB0945-3AFC-4D17-BA14-59AE8950AD6B}" srcId="{F18052B9-48C8-4543-B91D-0E4A1799F113}" destId="{CA8B58D1-8070-454F-AEA8-9C1B904F9BC3}" srcOrd="2" destOrd="0" parTransId="{1147AA9D-F344-4143-8006-3A0E0A2ABD0C}" sibTransId="{774BD533-0311-4E11-B835-D51FF23BA5A8}"/>
    <dgm:cxn modelId="{D97685F6-BDB3-4E3F-9BCA-88CD631746FF}" type="presOf" srcId="{1D02AAA2-AD0C-473E-83A5-A5D73A791D8D}" destId="{6378A56E-55CA-4780-A27D-83D0BDD912C4}" srcOrd="0" destOrd="0" presId="urn:microsoft.com/office/officeart/2005/8/layout/vList2"/>
    <dgm:cxn modelId="{E2B97F08-0678-4C7B-8C06-4F5B48F03223}" type="presOf" srcId="{8A394BF2-0420-4790-98B4-5D0E3465A46C}" destId="{6378A56E-55CA-4780-A27D-83D0BDD912C4}" srcOrd="0" destOrd="1" presId="urn:microsoft.com/office/officeart/2005/8/layout/vList2"/>
    <dgm:cxn modelId="{BD1D7DE8-BB83-4F2F-9C8C-0008F27C8F9D}" type="presParOf" srcId="{67809678-BE4A-4D83-BE9E-E4139EB60D27}" destId="{2F4F13C3-A4FC-4D10-B7C2-65B024D0CF1C}" srcOrd="0" destOrd="0" presId="urn:microsoft.com/office/officeart/2005/8/layout/vList2"/>
    <dgm:cxn modelId="{5882CDBF-4DE7-4174-98F2-D6827BDD4EB9}" type="presParOf" srcId="{67809678-BE4A-4D83-BE9E-E4139EB60D27}" destId="{6378A56E-55CA-4780-A27D-83D0BDD912C4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4F13C3-A4FC-4D10-B7C2-65B024D0CF1C}">
      <dsp:nvSpPr>
        <dsp:cNvPr id="0" name=""/>
        <dsp:cNvSpPr/>
      </dsp:nvSpPr>
      <dsp:spPr>
        <a:xfrm>
          <a:off x="0" y="452696"/>
          <a:ext cx="5292344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latin typeface="Candara" panose="020E0502030303020204" pitchFamily="34" charset="0"/>
            </a:rPr>
            <a:t>Before Continuous Integration</a:t>
          </a:r>
          <a:endParaRPr lang="en-US" sz="2800" kern="1200" dirty="0">
            <a:latin typeface="Candara" panose="020E0502030303020204" pitchFamily="34" charset="0"/>
          </a:endParaRPr>
        </a:p>
      </dsp:txBody>
      <dsp:txXfrm>
        <a:off x="59399" y="512095"/>
        <a:ext cx="5173546" cy="1098002"/>
      </dsp:txXfrm>
    </dsp:sp>
    <dsp:sp modelId="{6378A56E-55CA-4780-A27D-83D0BDD912C4}">
      <dsp:nvSpPr>
        <dsp:cNvPr id="0" name=""/>
        <dsp:cNvSpPr/>
      </dsp:nvSpPr>
      <dsp:spPr>
        <a:xfrm>
          <a:off x="0" y="1669496"/>
          <a:ext cx="5292344" cy="32964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032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25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 smtClean="0">
              <a:latin typeface="Candara" panose="020E0502030303020204" pitchFamily="34" charset="0"/>
            </a:rPr>
            <a:t>The entire source code was built and then tested</a:t>
          </a:r>
          <a:endParaRPr lang="en-US" sz="2000" kern="1200" dirty="0">
            <a:latin typeface="Candara" panose="020E0502030303020204" pitchFamily="34" charset="0"/>
          </a:endParaRPr>
        </a:p>
        <a:p>
          <a:pPr marL="228600" lvl="1" indent="-228600" algn="l" defTabSz="889000">
            <a:lnSpc>
              <a:spcPct val="25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 smtClean="0">
              <a:latin typeface="Candara" panose="020E0502030303020204" pitchFamily="34" charset="0"/>
            </a:rPr>
            <a:t>Developers have to wait for test results</a:t>
          </a:r>
          <a:endParaRPr lang="en-US" sz="2000" kern="1200" dirty="0">
            <a:latin typeface="Candara" panose="020E0502030303020204" pitchFamily="34" charset="0"/>
          </a:endParaRPr>
        </a:p>
        <a:p>
          <a:pPr marL="228600" lvl="1" indent="-228600" algn="l" defTabSz="889000">
            <a:lnSpc>
              <a:spcPct val="25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 smtClean="0">
              <a:latin typeface="Candara" panose="020E0502030303020204" pitchFamily="34" charset="0"/>
            </a:rPr>
            <a:t>No Feedback</a:t>
          </a:r>
          <a:endParaRPr lang="en-US" sz="2000" kern="1200" dirty="0">
            <a:latin typeface="Candara" panose="020E0502030303020204" pitchFamily="34" charset="0"/>
          </a:endParaRPr>
        </a:p>
      </dsp:txBody>
      <dsp:txXfrm>
        <a:off x="0" y="1669496"/>
        <a:ext cx="5292344" cy="32964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F4F13C3-A4FC-4D10-B7C2-65B024D0CF1C}">
      <dsp:nvSpPr>
        <dsp:cNvPr id="0" name=""/>
        <dsp:cNvSpPr/>
      </dsp:nvSpPr>
      <dsp:spPr>
        <a:xfrm>
          <a:off x="0" y="452696"/>
          <a:ext cx="5292344" cy="1216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>
              <a:latin typeface="Candara" panose="020E0502030303020204" pitchFamily="34" charset="0"/>
            </a:rPr>
            <a:t>After Continuous Integration</a:t>
          </a:r>
          <a:endParaRPr lang="en-US" sz="2800" kern="1200" dirty="0">
            <a:latin typeface="Candara" panose="020E0502030303020204" pitchFamily="34" charset="0"/>
          </a:endParaRPr>
        </a:p>
      </dsp:txBody>
      <dsp:txXfrm>
        <a:off x="59399" y="512095"/>
        <a:ext cx="5173546" cy="1098002"/>
      </dsp:txXfrm>
    </dsp:sp>
    <dsp:sp modelId="{6378A56E-55CA-4780-A27D-83D0BDD912C4}">
      <dsp:nvSpPr>
        <dsp:cNvPr id="0" name=""/>
        <dsp:cNvSpPr/>
      </dsp:nvSpPr>
      <dsp:spPr>
        <a:xfrm>
          <a:off x="0" y="1669496"/>
          <a:ext cx="5292344" cy="32964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8032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25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 smtClean="0">
              <a:latin typeface="Candara" panose="020E0502030303020204" pitchFamily="34" charset="0"/>
            </a:rPr>
            <a:t>Every commit made in the source code is built and tested</a:t>
          </a:r>
          <a:endParaRPr lang="en-US" sz="2000" kern="1200" dirty="0">
            <a:latin typeface="Candara" panose="020E0502030303020204" pitchFamily="34" charset="0"/>
          </a:endParaRPr>
        </a:p>
        <a:p>
          <a:pPr marL="228600" lvl="1" indent="-228600" algn="l" defTabSz="889000">
            <a:lnSpc>
              <a:spcPct val="25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 smtClean="0">
              <a:latin typeface="Candara" panose="020E0502030303020204" pitchFamily="34" charset="0"/>
            </a:rPr>
            <a:t>Developers know the commit tests results</a:t>
          </a:r>
          <a:endParaRPr lang="en-US" sz="2000" kern="1200" dirty="0">
            <a:latin typeface="Candara" panose="020E0502030303020204" pitchFamily="34" charset="0"/>
          </a:endParaRPr>
        </a:p>
        <a:p>
          <a:pPr marL="228600" lvl="1" indent="-228600" algn="l" defTabSz="889000">
            <a:lnSpc>
              <a:spcPct val="25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2000" kern="1200" dirty="0" smtClean="0">
              <a:latin typeface="Candara" panose="020E0502030303020204" pitchFamily="34" charset="0"/>
            </a:rPr>
            <a:t>Feedback is present</a:t>
          </a:r>
          <a:endParaRPr lang="en-US" sz="2000" kern="1200" dirty="0">
            <a:latin typeface="Candara" panose="020E0502030303020204" pitchFamily="34" charset="0"/>
          </a:endParaRPr>
        </a:p>
      </dsp:txBody>
      <dsp:txXfrm>
        <a:off x="0" y="1669496"/>
        <a:ext cx="5292344" cy="32964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A9887-9249-49FD-809A-BACB264048C3}" type="datetimeFigureOut">
              <a:rPr lang="en-US" smtClean="0"/>
              <a:t>3/15/2022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F07A4B-4191-4CEB-845D-77B454B7E5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7064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>
                <a:latin typeface="Candara" panose="020E0502030303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andara" panose="020E05020303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A707AD-71EE-4F71-BFB0-5CFFA7745367}" type="datetime1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850350" y="302370"/>
            <a:ext cx="2600325" cy="909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CCIS College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786" y="480691"/>
            <a:ext cx="2095500" cy="552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What is DevOps? | Dynatrace news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7584" y="230775"/>
            <a:ext cx="1849800" cy="1040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8365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F9948-F8FC-4163-B3EE-CE0CD0EF91F9}" type="datetime1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58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C3B62-4C74-4EE9-93F0-BE51AE88912F}" type="datetime1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870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-2493" y="0"/>
            <a:ext cx="12192000" cy="1207301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527" y="-1"/>
            <a:ext cx="11650767" cy="1207301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526" y="1406880"/>
            <a:ext cx="11650767" cy="4746091"/>
          </a:xfrm>
        </p:spPr>
        <p:txBody>
          <a:bodyPr/>
          <a:lstStyle>
            <a:lvl1pPr>
              <a:defRPr>
                <a:latin typeface="Candara" panose="020E0502030303020204" pitchFamily="34" charset="0"/>
              </a:defRPr>
            </a:lvl1pPr>
            <a:lvl2pPr>
              <a:defRPr>
                <a:latin typeface="Candara" panose="020E0502030303020204" pitchFamily="34" charset="0"/>
              </a:defRPr>
            </a:lvl2pPr>
            <a:lvl3pPr>
              <a:defRPr>
                <a:latin typeface="Candara" panose="020E0502030303020204" pitchFamily="34" charset="0"/>
              </a:defRPr>
            </a:lvl3pPr>
            <a:lvl4pPr>
              <a:defRPr>
                <a:latin typeface="Candara" panose="020E0502030303020204" pitchFamily="34" charset="0"/>
              </a:defRPr>
            </a:lvl4pPr>
            <a:lvl5pPr>
              <a:defRPr>
                <a:latin typeface="Candara" panose="020E0502030303020204" pitchFamily="34" charset="0"/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A470F-AE83-4D43-9CAA-74593F94EAD0}" type="datetime1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Chevron 12"/>
          <p:cNvSpPr/>
          <p:nvPr userDrawn="1"/>
        </p:nvSpPr>
        <p:spPr>
          <a:xfrm>
            <a:off x="244267" y="6520960"/>
            <a:ext cx="11232732" cy="282011"/>
          </a:xfrm>
          <a:prstGeom prst="chevr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Hexagon 14"/>
          <p:cNvSpPr/>
          <p:nvPr userDrawn="1"/>
        </p:nvSpPr>
        <p:spPr>
          <a:xfrm>
            <a:off x="11477001" y="6520959"/>
            <a:ext cx="521291" cy="282011"/>
          </a:xfrm>
          <a:prstGeom prst="hexag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000" y="6492875"/>
            <a:ext cx="521291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fld id="{B8DACC02-A2BD-4578-8E03-6D891060A6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33379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ctr">
              <a:defRPr sz="5400">
                <a:latin typeface="Candara" panose="020E0502030303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8C5BE-3403-4496-9B81-C40FD99BCC4A}" type="datetime1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358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8E11C0-1713-41FC-9E65-ABB713C18815}" type="datetime1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680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5C483D-0DA7-48F4-B572-48ADE24F3969}" type="datetime1">
              <a:rPr lang="en-US" smtClean="0"/>
              <a:t>3/15/2022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665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06054D-416E-4D32-B207-3C4728F29C83}" type="datetime1">
              <a:rPr lang="en-US" smtClean="0"/>
              <a:t>3/15/2022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-2493" y="0"/>
            <a:ext cx="12192000" cy="1207301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47527" y="-1"/>
            <a:ext cx="11650767" cy="1207301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Date Placeholder 3"/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2F5E2FA-C428-4CE7-95B0-168D3259A5BB}" type="datetimeFigureOut">
              <a:rPr lang="en-US" smtClean="0"/>
              <a:pPr/>
              <a:t>3/15/2022</a:t>
            </a:fld>
            <a:endParaRPr lang="en-US"/>
          </a:p>
        </p:txBody>
      </p:sp>
      <p:sp>
        <p:nvSpPr>
          <p:cNvPr id="9" name="Chevron 8"/>
          <p:cNvSpPr/>
          <p:nvPr userDrawn="1"/>
        </p:nvSpPr>
        <p:spPr>
          <a:xfrm>
            <a:off x="244267" y="6520960"/>
            <a:ext cx="11232732" cy="282011"/>
          </a:xfrm>
          <a:prstGeom prst="chevr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Hexagon 10"/>
          <p:cNvSpPr/>
          <p:nvPr userDrawn="1"/>
        </p:nvSpPr>
        <p:spPr>
          <a:xfrm>
            <a:off x="11477001" y="6520959"/>
            <a:ext cx="521291" cy="282011"/>
          </a:xfrm>
          <a:prstGeom prst="hexagon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7000" y="6492875"/>
            <a:ext cx="521291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Candara" panose="020E0502030303020204" pitchFamily="34" charset="0"/>
              </a:defRPr>
            </a:lvl1pPr>
          </a:lstStyle>
          <a:p>
            <a:fld id="{B8DACC02-A2BD-4578-8E03-6D891060A6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340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4CF2DF-EBB2-4927-9B4B-28D12CAF900C}" type="datetime1">
              <a:rPr lang="en-US" smtClean="0"/>
              <a:t>3/15/2022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249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7D8537-E29A-46E3-9242-0E7B32B09241}" type="datetime1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90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D9EDF-63DE-4DED-A3C4-232814F0B4D7}" type="datetime1">
              <a:rPr lang="en-US" smtClean="0"/>
              <a:t>3/15/2022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297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34F13-F0A8-4E10-9ECC-0BA9AAA5E3EB}" type="datetime1">
              <a:rPr lang="en-US" smtClean="0"/>
              <a:t>3/15/2022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ACC02-A2BD-4578-8E03-6D891060A6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150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Continuous Integration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SE489</a:t>
            </a:r>
            <a:r>
              <a:rPr lang="en-US" dirty="0"/>
              <a:t>: DevOps Engineering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79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Continuous </a:t>
            </a:r>
            <a:r>
              <a:rPr lang="en-US" dirty="0"/>
              <a:t>Integration?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526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Continuous Integration?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55481" t="38385" r="29674" b="32200"/>
          <a:stretch/>
        </p:blipFill>
        <p:spPr>
          <a:xfrm>
            <a:off x="9417423" y="2755361"/>
            <a:ext cx="2296935" cy="2560126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502920" y="1349372"/>
            <a:ext cx="8650224" cy="1823595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Candara" panose="020E0502030303020204" pitchFamily="34" charset="0"/>
              </a:rPr>
              <a:t>Continuous </a:t>
            </a:r>
            <a:r>
              <a:rPr lang="en-US" sz="2000" dirty="0" smtClean="0">
                <a:latin typeface="Candara" panose="020E0502030303020204" pitchFamily="34" charset="0"/>
              </a:rPr>
              <a:t>Integration is a development practice in which developers are required to commit changes to the source code in a shared repository several times a day or more frequently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Candara" panose="020E0502030303020204" pitchFamily="34" charset="0"/>
              </a:rPr>
              <a:t>Every commit made in the repository is then built. This allows the teams to detect the problems early </a:t>
            </a:r>
            <a:endParaRPr lang="en-US" sz="2000" dirty="0">
              <a:latin typeface="Candara" panose="020E0502030303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511296" y="3296751"/>
            <a:ext cx="2825496" cy="58091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andara" panose="020E0502030303020204" pitchFamily="34" charset="0"/>
              </a:rPr>
              <a:t>Commit Changes to the Source Code</a:t>
            </a:r>
            <a:endParaRPr lang="en-US" dirty="0">
              <a:latin typeface="Candara" panose="020E0502030303020204" pitchFamily="34" charset="0"/>
            </a:endParaRPr>
          </a:p>
        </p:txBody>
      </p:sp>
      <p:sp>
        <p:nvSpPr>
          <p:cNvPr id="8" name="Diamond 7"/>
          <p:cNvSpPr/>
          <p:nvPr/>
        </p:nvSpPr>
        <p:spPr>
          <a:xfrm>
            <a:off x="3593592" y="4188631"/>
            <a:ext cx="2660904" cy="1288625"/>
          </a:xfrm>
          <a:prstGeom prst="diamond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andara" panose="020E0502030303020204" pitchFamily="34" charset="0"/>
              </a:rPr>
              <a:t>Continuous Integration Server</a:t>
            </a:r>
            <a:endParaRPr lang="en-US" dirty="0">
              <a:latin typeface="Candara" panose="020E0502030303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368552" y="5843333"/>
            <a:ext cx="2161032" cy="53003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andara" panose="020E0502030303020204" pitchFamily="34" charset="0"/>
              </a:rPr>
              <a:t>Build the Code</a:t>
            </a:r>
            <a:endParaRPr lang="en-US" dirty="0">
              <a:latin typeface="Candara" panose="020E0502030303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852672" y="5843333"/>
            <a:ext cx="2161032" cy="53003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andara" panose="020E0502030303020204" pitchFamily="34" charset="0"/>
              </a:rPr>
              <a:t>Test</a:t>
            </a:r>
            <a:endParaRPr lang="en-US" dirty="0">
              <a:latin typeface="Candara" panose="020E0502030303020204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336792" y="5843332"/>
            <a:ext cx="2161032" cy="530035"/>
          </a:xfrm>
          <a:prstGeom prst="rect">
            <a:avLst/>
          </a:prstGeom>
          <a:ln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andara" panose="020E0502030303020204" pitchFamily="34" charset="0"/>
              </a:rPr>
              <a:t>Deploy</a:t>
            </a:r>
            <a:endParaRPr lang="en-US" dirty="0">
              <a:latin typeface="Candara" panose="020E0502030303020204" pitchFamily="34" charset="0"/>
            </a:endParaRPr>
          </a:p>
        </p:txBody>
      </p:sp>
      <p:cxnSp>
        <p:nvCxnSpPr>
          <p:cNvPr id="16" name="Elbow Connector 15"/>
          <p:cNvCxnSpPr>
            <a:stCxn id="8" idx="3"/>
            <a:endCxn id="7" idx="3"/>
          </p:cNvCxnSpPr>
          <p:nvPr/>
        </p:nvCxnSpPr>
        <p:spPr>
          <a:xfrm flipV="1">
            <a:off x="6254496" y="3587209"/>
            <a:ext cx="82296" cy="1245735"/>
          </a:xfrm>
          <a:prstGeom prst="bentConnector3">
            <a:avLst>
              <a:gd name="adj1" fmla="val 377778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7" idx="2"/>
            <a:endCxn id="8" idx="0"/>
          </p:cNvCxnSpPr>
          <p:nvPr/>
        </p:nvCxnSpPr>
        <p:spPr>
          <a:xfrm>
            <a:off x="4924044" y="3877666"/>
            <a:ext cx="0" cy="31096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0" idx="0"/>
            <a:endCxn id="8" idx="2"/>
          </p:cNvCxnSpPr>
          <p:nvPr/>
        </p:nvCxnSpPr>
        <p:spPr>
          <a:xfrm flipH="1" flipV="1">
            <a:off x="4924044" y="5477256"/>
            <a:ext cx="9144" cy="366077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9" idx="0"/>
            <a:endCxn id="8" idx="2"/>
          </p:cNvCxnSpPr>
          <p:nvPr/>
        </p:nvCxnSpPr>
        <p:spPr>
          <a:xfrm flipV="1">
            <a:off x="2449068" y="5477256"/>
            <a:ext cx="2474976" cy="366077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0"/>
            <a:endCxn id="8" idx="2"/>
          </p:cNvCxnSpPr>
          <p:nvPr/>
        </p:nvCxnSpPr>
        <p:spPr>
          <a:xfrm flipH="1" flipV="1">
            <a:off x="4924044" y="5477256"/>
            <a:ext cx="2493264" cy="366076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6803136" y="3877666"/>
            <a:ext cx="12710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Candara" panose="020E0502030303020204" pitchFamily="34" charset="0"/>
              </a:rPr>
              <a:t>Feedback</a:t>
            </a:r>
            <a:endParaRPr lang="en-US" sz="20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0771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</a:t>
            </a:r>
            <a:r>
              <a:rPr lang="en-US" dirty="0" smtClean="0"/>
              <a:t>Integration Case Study (Nokia)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6873" t="26930" r="40859" b="29267"/>
          <a:stretch/>
        </p:blipFill>
        <p:spPr>
          <a:xfrm>
            <a:off x="4207371" y="1846539"/>
            <a:ext cx="5901180" cy="4506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014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</a:t>
            </a:r>
            <a:r>
              <a:rPr lang="en-US" dirty="0" smtClean="0"/>
              <a:t>Integration Case Study (Nokia)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5790" t="27389" r="42303" b="29633"/>
          <a:stretch/>
        </p:blipFill>
        <p:spPr>
          <a:xfrm>
            <a:off x="4146568" y="1901752"/>
            <a:ext cx="5835192" cy="4421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409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 </a:t>
            </a:r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4098" name="Picture 2" descr="Jenkins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948" b="15997"/>
          <a:stretch/>
        </p:blipFill>
        <p:spPr bwMode="auto">
          <a:xfrm>
            <a:off x="640207" y="1792224"/>
            <a:ext cx="4544441" cy="1523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Buildbot 2.0.0 and 1.8.1. I am pleased to announce the joint… | by Pierre  Tardy | Buildbot | Medium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16" b="37622"/>
          <a:stretch/>
        </p:blipFill>
        <p:spPr bwMode="auto">
          <a:xfrm>
            <a:off x="6940423" y="2048256"/>
            <a:ext cx="4313171" cy="1088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0" name="Picture 14" descr="Travis CI Continues Integration Pipeline for iOS | by Ahmed Meguid | Medium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207" y="3675061"/>
            <a:ext cx="4544441" cy="2385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2" name="Picture 16" descr="Atlassian Bamboo 5 Unites Dev and IT Around Modern Software Deployments |  Business Wir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0423" y="4123118"/>
            <a:ext cx="4313170" cy="1382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16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Jenkins?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15</a:t>
            </a:fld>
            <a:endParaRPr lang="en-US"/>
          </a:p>
        </p:txBody>
      </p:sp>
      <p:pic>
        <p:nvPicPr>
          <p:cNvPr id="9218" name="Picture 2" descr="Jenkins- a tool used for CI/CD. What is Jenkins? Why do we need it? | by  Ishika Sinha | FAUN Publicati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537" y="0"/>
            <a:ext cx="4788225" cy="35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44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Jenkins?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526" y="1555199"/>
            <a:ext cx="5127417" cy="4597772"/>
          </a:xfrm>
        </p:spPr>
        <p:txBody>
          <a:bodyPr/>
          <a:lstStyle/>
          <a:p>
            <a:r>
              <a:rPr lang="en-US" dirty="0" smtClean="0"/>
              <a:t>Jenkins is an open source automation tool written in Java with plugins built for Continuous Integration purposes.</a:t>
            </a:r>
          </a:p>
          <a:p>
            <a:endParaRPr lang="en-US" dirty="0" smtClean="0"/>
          </a:p>
          <a:p>
            <a:r>
              <a:rPr lang="en-US" dirty="0" smtClean="0"/>
              <a:t>Plugins that will allow the integration of various DevOps stages.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8194" name="Picture 2" descr="What is Jenkins? | Jenkins For Continuous Integration | Edurek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0535" y="1555199"/>
            <a:ext cx="6108065" cy="4457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463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 smtClean="0"/>
              <a:t>Why </a:t>
            </a:r>
            <a:r>
              <a:rPr lang="en-US" dirty="0"/>
              <a:t>we need </a:t>
            </a:r>
            <a:r>
              <a:rPr lang="en-US" dirty="0" smtClean="0"/>
              <a:t>Continuous Integration?</a:t>
            </a:r>
          </a:p>
          <a:p>
            <a:pPr>
              <a:lnSpc>
                <a:spcPct val="150000"/>
              </a:lnSpc>
            </a:pPr>
            <a:r>
              <a:rPr lang="en-US" dirty="0"/>
              <a:t>What is Continuous </a:t>
            </a:r>
            <a:r>
              <a:rPr lang="en-US" dirty="0" smtClean="0"/>
              <a:t>Integration?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What is Jenkins?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Jenkins Distributed Architecture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Hands 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9896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we need Continuous Integration?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99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Continuous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7079" t="26289" r="45034" b="22027"/>
          <a:stretch/>
        </p:blipFill>
        <p:spPr>
          <a:xfrm>
            <a:off x="2350008" y="1254010"/>
            <a:ext cx="6766371" cy="519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55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</a:t>
            </a:r>
            <a:r>
              <a:rPr lang="en-US" dirty="0"/>
              <a:t>Before Continuous Integration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5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172910" y="1406880"/>
            <a:ext cx="17578" cy="4856760"/>
          </a:xfrm>
          <a:prstGeom prst="line">
            <a:avLst/>
          </a:prstGeom>
          <a:ln w="3810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466344" y="1406880"/>
            <a:ext cx="5541264" cy="897408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900" dirty="0" smtClean="0">
                <a:latin typeface="Candara" panose="020E0502030303020204" pitchFamily="34" charset="0"/>
              </a:rPr>
              <a:t>Developers have to wait till the complete software is developed for the test results</a:t>
            </a:r>
            <a:endParaRPr lang="en-US" sz="1900" dirty="0">
              <a:latin typeface="Candara" panose="020E0502030303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355790" y="1406880"/>
            <a:ext cx="5541264" cy="897408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900" dirty="0" smtClean="0">
                <a:latin typeface="Candara" panose="020E0502030303020204" pitchFamily="34" charset="0"/>
              </a:rPr>
              <a:t>If the test fails, then locating and fixing bugs is very difficult. Developers have to check the entire source code of the software</a:t>
            </a:r>
            <a:endParaRPr lang="en-US" sz="1900" dirty="0">
              <a:latin typeface="Candara" panose="020E0502030303020204" pitchFamily="34" charset="0"/>
            </a:endParaRPr>
          </a:p>
        </p:txBody>
      </p:sp>
      <p:pic>
        <p:nvPicPr>
          <p:cNvPr id="2050" name="Picture 2" descr="Technological development, web developer, web page developer, web  programming, website developer icon - Download on Iconfind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823" y="3835260"/>
            <a:ext cx="1643443" cy="1643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loud Callout 8"/>
          <p:cNvSpPr/>
          <p:nvPr/>
        </p:nvSpPr>
        <p:spPr>
          <a:xfrm>
            <a:off x="2350008" y="2738272"/>
            <a:ext cx="3090672" cy="1156887"/>
          </a:xfrm>
          <a:prstGeom prst="cloudCallout">
            <a:avLst>
              <a:gd name="adj1" fmla="val -54166"/>
              <a:gd name="adj2" fmla="val 59643"/>
            </a:avLst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andara" panose="020E0502030303020204" pitchFamily="34" charset="0"/>
              </a:rPr>
              <a:t>I hope the code works fine in testing</a:t>
            </a:r>
            <a:endParaRPr lang="en-US" dirty="0">
              <a:latin typeface="Candara" panose="020E0502030303020204" pitchFamily="34" charset="0"/>
            </a:endParaRPr>
          </a:p>
        </p:txBody>
      </p:sp>
      <p:pic>
        <p:nvPicPr>
          <p:cNvPr id="11" name="Picture 2" descr="Technological development, web developer, web page developer, web  programming, website developer icon - Download on Iconfind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723132" y="3835260"/>
            <a:ext cx="1477404" cy="1477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loud Callout 11"/>
          <p:cNvSpPr/>
          <p:nvPr/>
        </p:nvSpPr>
        <p:spPr>
          <a:xfrm>
            <a:off x="6632460" y="2738272"/>
            <a:ext cx="3090672" cy="1156887"/>
          </a:xfrm>
          <a:prstGeom prst="cloudCallout">
            <a:avLst>
              <a:gd name="adj1" fmla="val 62698"/>
              <a:gd name="adj2" fmla="val 65966"/>
            </a:avLst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andara" panose="020E0502030303020204" pitchFamily="34" charset="0"/>
              </a:rPr>
              <a:t>I have to check the entire source code</a:t>
            </a:r>
            <a:endParaRPr lang="en-US" dirty="0">
              <a:latin typeface="Candara" panose="020E0502030303020204" pitchFamily="34" charset="0"/>
            </a:endParaRPr>
          </a:p>
        </p:txBody>
      </p:sp>
      <p:sp>
        <p:nvSpPr>
          <p:cNvPr id="10" name="Flowchart: Multidocument 9"/>
          <p:cNvSpPr/>
          <p:nvPr/>
        </p:nvSpPr>
        <p:spPr>
          <a:xfrm>
            <a:off x="6858000" y="4573962"/>
            <a:ext cx="1536192" cy="1022166"/>
          </a:xfrm>
          <a:prstGeom prst="flowChartMultidocumen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Candara" panose="020E0502030303020204" pitchFamily="34" charset="0"/>
              </a:rPr>
              <a:t>Code</a:t>
            </a:r>
            <a:endParaRPr lang="en-US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6989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 </a:t>
            </a:r>
            <a:r>
              <a:rPr lang="en-US" dirty="0"/>
              <a:t>Before Continuous Integration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6</a:t>
            </a:fld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>
            <a:off x="6172910" y="1406880"/>
            <a:ext cx="17578" cy="4856760"/>
          </a:xfrm>
          <a:prstGeom prst="line">
            <a:avLst/>
          </a:prstGeom>
          <a:ln w="38100">
            <a:prstDash val="lgDash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466344" y="1406880"/>
            <a:ext cx="5541264" cy="897408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900" dirty="0" smtClean="0">
                <a:latin typeface="Candara" panose="020E0502030303020204" pitchFamily="34" charset="0"/>
              </a:rPr>
              <a:t>Software delivery process was slow</a:t>
            </a:r>
            <a:endParaRPr lang="en-US" sz="1900" dirty="0">
              <a:latin typeface="Candara" panose="020E0502030303020204" pitchFamily="34" charset="0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6355790" y="1406880"/>
            <a:ext cx="5541264" cy="897408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r>
              <a:rPr lang="en-US" sz="1900" dirty="0" smtClean="0">
                <a:latin typeface="Candara" panose="020E0502030303020204" pitchFamily="34" charset="0"/>
              </a:rPr>
              <a:t>Continuous feedback pertaining to things like coding or architectural issues, build failures, test status etc. was not present </a:t>
            </a:r>
            <a:endParaRPr lang="en-US" sz="1900" dirty="0">
              <a:latin typeface="Candara" panose="020E050203030302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868" y="2924493"/>
            <a:ext cx="3715760" cy="2086542"/>
          </a:xfrm>
          <a:prstGeom prst="rect">
            <a:avLst/>
          </a:prstGeom>
        </p:spPr>
      </p:pic>
      <p:pic>
        <p:nvPicPr>
          <p:cNvPr id="3076" name="Picture 4" descr="feedback loop Icon - Download feedback loop Icon 589706 | Noun Project"/>
          <p:cNvPicPr>
            <a:picLocks noChangeAspect="1" noChangeArrowheads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9328" y="2924493"/>
            <a:ext cx="2197735" cy="2197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836408" y="5122228"/>
            <a:ext cx="3364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1"/>
                </a:solidFill>
                <a:latin typeface="Candara" panose="020E0502030303020204" pitchFamily="34" charset="0"/>
              </a:rPr>
              <a:t>Build, Measure, Learn</a:t>
            </a:r>
            <a:endParaRPr lang="en-US" sz="2400" dirty="0">
              <a:solidFill>
                <a:schemeClr val="accent1"/>
              </a:solidFill>
              <a:latin typeface="Candara" panose="020E0502030303020204" pitchFamily="34" charset="0"/>
            </a:endParaRPr>
          </a:p>
        </p:txBody>
      </p:sp>
      <p:sp>
        <p:nvSpPr>
          <p:cNvPr id="14" name="Multiply 13"/>
          <p:cNvSpPr/>
          <p:nvPr/>
        </p:nvSpPr>
        <p:spPr>
          <a:xfrm>
            <a:off x="10296144" y="3694493"/>
            <a:ext cx="1328928" cy="1408176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689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Before Continuous Integration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7079" t="26289" r="45034" b="22027"/>
          <a:stretch/>
        </p:blipFill>
        <p:spPr>
          <a:xfrm>
            <a:off x="2350008" y="1254010"/>
            <a:ext cx="6766371" cy="519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853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</a:t>
            </a:r>
            <a:r>
              <a:rPr lang="en-US" dirty="0" smtClean="0"/>
              <a:t> – to the rescue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5636" t="43058" r="40859" b="27434"/>
          <a:stretch/>
        </p:blipFill>
        <p:spPr>
          <a:xfrm>
            <a:off x="3109198" y="3437296"/>
            <a:ext cx="6127423" cy="3035431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832104" y="1289304"/>
            <a:ext cx="10644896" cy="1984248"/>
          </a:xfrm>
          <a:prstGeom prst="round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>
                <a:latin typeface="Candara" panose="020E0502030303020204" pitchFamily="34" charset="0"/>
              </a:rPr>
              <a:t>Since after every commit to the source code an auto build is triggered, it is automatically deployed on the test server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>
                <a:latin typeface="Candara" panose="020E0502030303020204" pitchFamily="34" charset="0"/>
              </a:rPr>
              <a:t>If the test results show that there is a bug in the code, then developers only have to check the last commit made to the source code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>
                <a:latin typeface="Candara" panose="020E0502030303020204" pitchFamily="34" charset="0"/>
              </a:rPr>
              <a:t>It increases the frequency of new software releases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900" dirty="0" smtClean="0">
                <a:latin typeface="Candara" panose="020E0502030303020204" pitchFamily="34" charset="0"/>
              </a:rPr>
              <a:t>The concerned teams are always provided with the relevant feedback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900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2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Continuous Integration</a:t>
            </a:r>
            <a:r>
              <a:rPr lang="en-US" dirty="0" smtClean="0"/>
              <a:t> – to the rescue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ACC02-A2BD-4578-8E03-6D891060A695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7" name="Diagram 6"/>
          <p:cNvGraphicFramePr/>
          <p:nvPr>
            <p:extLst>
              <p:ext uri="{D42A27DB-BD31-4B8C-83A1-F6EECF244321}">
                <p14:modId xmlns:p14="http://schemas.microsoft.com/office/powerpoint/2010/main" val="799836035"/>
              </p:ext>
            </p:extLst>
          </p:nvPr>
        </p:nvGraphicFramePr>
        <p:xfrm>
          <a:off x="340360" y="993986"/>
          <a:ext cx="529234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587487947"/>
              </p:ext>
            </p:extLst>
          </p:nvPr>
        </p:nvGraphicFramePr>
        <p:xfrm>
          <a:off x="6445301" y="993985"/>
          <a:ext cx="5292344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84751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1829</TotalTime>
  <Words>404</Words>
  <Application>Microsoft Office PowerPoint</Application>
  <PresentationFormat>Widescreen</PresentationFormat>
  <Paragraphs>71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Candara</vt:lpstr>
      <vt:lpstr>Office Theme</vt:lpstr>
      <vt:lpstr>Continuous Integration</vt:lpstr>
      <vt:lpstr>Outline</vt:lpstr>
      <vt:lpstr>Why we need Continuous Integration?</vt:lpstr>
      <vt:lpstr>Before Continuous Integration</vt:lpstr>
      <vt:lpstr>Problems Before Continuous Integration</vt:lpstr>
      <vt:lpstr>Problems Before Continuous Integration</vt:lpstr>
      <vt:lpstr>Before Continuous Integration</vt:lpstr>
      <vt:lpstr>Continuous Integration – to the rescue</vt:lpstr>
      <vt:lpstr>Continuous Integration – to the rescue</vt:lpstr>
      <vt:lpstr>What is Continuous Integration?</vt:lpstr>
      <vt:lpstr>What is Continuous Integration?</vt:lpstr>
      <vt:lpstr>Continuous Integration Case Study (Nokia)</vt:lpstr>
      <vt:lpstr>Continuous Integration Case Study (Nokia)</vt:lpstr>
      <vt:lpstr>Continuous Integration Tools</vt:lpstr>
      <vt:lpstr>What is Jenkins?</vt:lpstr>
      <vt:lpstr>What is Jenkins?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Dr. Mamdouh Alenezi</dc:creator>
  <cp:lastModifiedBy>Dr. Mamdouh Alenezi</cp:lastModifiedBy>
  <cp:revision>99</cp:revision>
  <cp:lastPrinted>2021-10-18T07:27:50Z</cp:lastPrinted>
  <dcterms:created xsi:type="dcterms:W3CDTF">2021-10-12T10:09:12Z</dcterms:created>
  <dcterms:modified xsi:type="dcterms:W3CDTF">2022-03-15T05:37:01Z</dcterms:modified>
</cp:coreProperties>
</file>

<file path=docProps/thumbnail.jpeg>
</file>